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2"/>
  </p:notesMasterIdLst>
  <p:sldIdLst>
    <p:sldId id="256" r:id="rId2"/>
    <p:sldId id="304" r:id="rId3"/>
    <p:sldId id="308" r:id="rId4"/>
    <p:sldId id="299" r:id="rId5"/>
    <p:sldId id="272" r:id="rId6"/>
    <p:sldId id="273" r:id="rId7"/>
    <p:sldId id="274" r:id="rId8"/>
    <p:sldId id="306" r:id="rId9"/>
    <p:sldId id="277" r:id="rId10"/>
    <p:sldId id="266" r:id="rId11"/>
    <p:sldId id="307" r:id="rId12"/>
    <p:sldId id="283" r:id="rId13"/>
    <p:sldId id="284" r:id="rId14"/>
    <p:sldId id="285" r:id="rId15"/>
    <p:sldId id="290" r:id="rId16"/>
    <p:sldId id="291" r:id="rId17"/>
    <p:sldId id="296" r:id="rId18"/>
    <p:sldId id="297" r:id="rId19"/>
    <p:sldId id="292" r:id="rId20"/>
    <p:sldId id="30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8" autoAdjust="0"/>
    <p:restoredTop sz="94668" autoAdjust="0"/>
  </p:normalViewPr>
  <p:slideViewPr>
    <p:cSldViewPr>
      <p:cViewPr varScale="1">
        <p:scale>
          <a:sx n="112" d="100"/>
          <a:sy n="112" d="100"/>
        </p:scale>
        <p:origin x="-1368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כ"ה/אייר/תשע"ד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May 25,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May 25,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May 25,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1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459432"/>
            <a:ext cx="9036496" cy="4571999"/>
          </a:xfrm>
        </p:spPr>
        <p:txBody>
          <a:bodyPr/>
          <a:lstStyle/>
          <a:p>
            <a:pPr algn="ctr" rtl="0"/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The popul</a:t>
            </a:r>
            <a:r>
              <a:rPr lang="en-US" sz="4400" dirty="0"/>
              <a:t>a</a:t>
            </a:r>
            <a:r>
              <a:rPr lang="en-US" sz="4400" dirty="0" smtClean="0"/>
              <a:t>tion gene</a:t>
            </a:r>
            <a:r>
              <a:rPr lang="en-US" sz="4400" dirty="0">
                <a:solidFill>
                  <a:schemeClr val="tx2"/>
                </a:solidFill>
              </a:rPr>
              <a:t>t</a:t>
            </a:r>
            <a:r>
              <a:rPr lang="en-US" sz="4400" dirty="0" smtClean="0"/>
              <a:t>i</a:t>
            </a:r>
            <a:r>
              <a:rPr lang="en-US" sz="4400" dirty="0" smtClean="0">
                <a:solidFill>
                  <a:srgbClr val="0070C0"/>
                </a:solidFill>
              </a:rPr>
              <a:t>c</a:t>
            </a:r>
            <a:r>
              <a:rPr lang="en-US" sz="4400" dirty="0" smtClean="0"/>
              <a:t>s </a:t>
            </a:r>
            <a:br>
              <a:rPr lang="en-US" sz="4400" dirty="0" smtClean="0"/>
            </a:br>
            <a:r>
              <a:rPr lang="en-US" sz="4400" dirty="0" smtClean="0"/>
              <a:t>of </a:t>
            </a:r>
            <a:br>
              <a:rPr lang="en-US" sz="4400" dirty="0" smtClean="0"/>
            </a:br>
            <a:r>
              <a:rPr lang="en-US" sz="4400" dirty="0" smtClean="0"/>
              <a:t>StRESS-induced Mu</a:t>
            </a:r>
            <a:r>
              <a:rPr lang="en-US" sz="4400" dirty="0" smtClean="0">
                <a:solidFill>
                  <a:schemeClr val="tx2"/>
                </a:solidFill>
              </a:rPr>
              <a:t>t</a:t>
            </a:r>
            <a:r>
              <a:rPr lang="en-US" sz="4400" dirty="0" smtClean="0">
                <a:solidFill>
                  <a:srgbClr val="00B050"/>
                </a:solidFill>
              </a:rPr>
              <a:t>a</a:t>
            </a:r>
            <a:r>
              <a:rPr lang="en-US" sz="4400" dirty="0" smtClean="0">
                <a:solidFill>
                  <a:schemeClr val="tx2"/>
                </a:solidFill>
              </a:rPr>
              <a:t>t</a:t>
            </a:r>
            <a:r>
              <a:rPr lang="en-US" sz="4400" dirty="0" smtClean="0"/>
              <a:t>ion</a:t>
            </a:r>
            <a:r>
              <a:rPr lang="en-US" sz="4400" dirty="0"/>
              <a:t/>
            </a:r>
            <a:br>
              <a:rPr lang="en-US" sz="4400" dirty="0"/>
            </a:br>
            <a:endParaRPr lang="he-IL" sz="4400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933056"/>
            <a:ext cx="6858000" cy="2664296"/>
          </a:xfrm>
        </p:spPr>
        <p:txBody>
          <a:bodyPr>
            <a:normAutofit fontScale="62500" lnSpcReduction="20000"/>
          </a:bodyPr>
          <a:lstStyle/>
          <a:p>
            <a:pPr rtl="0"/>
            <a:r>
              <a:rPr lang="en-US" sz="3800" dirty="0" err="1" smtClean="0"/>
              <a:t>Yoav</a:t>
            </a:r>
            <a:r>
              <a:rPr lang="en-US" sz="3800" dirty="0" smtClean="0"/>
              <a:t> ram</a:t>
            </a:r>
          </a:p>
          <a:p>
            <a:pPr rtl="0"/>
            <a:r>
              <a:rPr lang="en-US" sz="2500" dirty="0" err="1" smtClean="0"/>
              <a:t>Hadany</a:t>
            </a:r>
            <a:r>
              <a:rPr lang="en-US" sz="2500" dirty="0" smtClean="0"/>
              <a:t> lab – the Evolutionary theory lab</a:t>
            </a:r>
          </a:p>
          <a:p>
            <a:pPr rtl="0"/>
            <a:endParaRPr lang="en-US" sz="2500" dirty="0" smtClean="0"/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Department of Molecular biology </a:t>
            </a:r>
            <a:r>
              <a:rPr lang="en-US" dirty="0">
                <a:solidFill>
                  <a:schemeClr val="tx1"/>
                </a:solidFill>
              </a:rPr>
              <a:t>and ecology of plants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Life sciences faculty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Tel-</a:t>
            </a:r>
            <a:r>
              <a:rPr lang="en-US" dirty="0" err="1" smtClean="0">
                <a:solidFill>
                  <a:schemeClr val="tx1"/>
                </a:solidFill>
              </a:rPr>
              <a:t>aviv</a:t>
            </a:r>
            <a:r>
              <a:rPr lang="en-US" dirty="0" smtClean="0">
                <a:solidFill>
                  <a:schemeClr val="tx1"/>
                </a:solidFill>
              </a:rPr>
              <a:t> University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May 26 2014</a:t>
            </a:r>
          </a:p>
          <a:p>
            <a:pPr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30" name="Picture 6" descr="דף הבי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805264"/>
            <a:ext cx="24003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6912000" y="2708920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36296" y="2708920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96336" y="2708920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609339" y="2793122"/>
            <a:ext cx="12620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cap="all" spc="-80" dirty="0" smtClean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4000" dirty="0" smtClean="0">
                <a:solidFill>
                  <a:schemeClr val="tx2"/>
                </a:solidFill>
                <a:latin typeface="+mj-lt"/>
              </a:rPr>
              <a:t>T</a:t>
            </a:r>
            <a:r>
              <a:rPr lang="en-US" sz="4000" cap="all" spc="-80" dirty="0" smtClean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A</a:t>
            </a:r>
            <a:endParaRPr lang="en-US" sz="4000" cap="all" spc="-80" dirty="0">
              <a:solidFill>
                <a:srgbClr val="00B05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321598" y="116632"/>
            <a:ext cx="5838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  <a:latin typeface="+mj-lt"/>
              </a:rPr>
              <a:t>A</a:t>
            </a:r>
            <a:endParaRPr lang="en-US" sz="4000" dirty="0">
              <a:latin typeface="+mj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7632080" y="692696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244408" y="692696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956376" y="116632"/>
            <a:ext cx="6126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  <a:latin typeface="Arial Black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 fontScale="92500" lnSpcReduction="10000"/>
          </a:bodyPr>
          <a:lstStyle/>
          <a:p>
            <a:pPr algn="l" rtl="0"/>
            <a:r>
              <a:rPr lang="en-US" sz="3200" dirty="0" smtClean="0"/>
              <a:t>The Red Queen hypothesis</a:t>
            </a:r>
            <a:r>
              <a:rPr lang="en-US" sz="3200" b="0" dirty="0" smtClean="0"/>
              <a:t>:</a:t>
            </a:r>
          </a:p>
          <a:p>
            <a:pPr rtl="0"/>
            <a:r>
              <a:rPr lang="en-US" sz="1600" b="0" dirty="0"/>
              <a:t>van </a:t>
            </a:r>
            <a:r>
              <a:rPr lang="en-US" sz="1600" b="0" dirty="0" err="1"/>
              <a:t>Valen</a:t>
            </a:r>
            <a:r>
              <a:rPr lang="en-US" sz="1600" b="0" dirty="0"/>
              <a:t>, 1973</a:t>
            </a:r>
            <a:endParaRPr lang="en-US" sz="1600" b="0" dirty="0" smtClean="0"/>
          </a:p>
          <a:p>
            <a:pPr algn="l" rtl="0"/>
            <a:endParaRPr lang="en-US" sz="2600" dirty="0" smtClean="0"/>
          </a:p>
          <a:p>
            <a:pPr algn="l" rtl="0"/>
            <a:r>
              <a:rPr lang="en-US" sz="2600" dirty="0" smtClean="0"/>
              <a:t>“It takes all the running you can do, to keep in the same place.” </a:t>
            </a:r>
          </a:p>
          <a:p>
            <a:pPr rtl="0"/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b="0" dirty="0" smtClean="0"/>
              <a:t>What happens if the environment changes frequently?</a:t>
            </a:r>
            <a:endParaRPr lang="en-US" sz="18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sz="2600" dirty="0" smtClean="0">
                <a:solidFill>
                  <a:schemeClr val="tx2"/>
                </a:solidFill>
              </a:rPr>
              <a:t>Simulation model</a:t>
            </a:r>
          </a:p>
          <a:p>
            <a:pPr algn="l" rtl="0"/>
            <a:r>
              <a:rPr lang="en-US" b="0" dirty="0" smtClean="0"/>
              <a:t>Individual-based </a:t>
            </a:r>
            <a:r>
              <a:rPr lang="en-US" b="0" dirty="0"/>
              <a:t>simulations</a:t>
            </a:r>
          </a:p>
          <a:p>
            <a:pPr algn="l" rtl="0"/>
            <a:r>
              <a:rPr lang="en-US" b="0" dirty="0"/>
              <a:t>100,000 individuals</a:t>
            </a:r>
          </a:p>
          <a:p>
            <a:pPr algn="l" rtl="0"/>
            <a:r>
              <a:rPr lang="en-US" b="0" dirty="0"/>
              <a:t>1,000 loci</a:t>
            </a:r>
          </a:p>
          <a:p>
            <a:pPr algn="l" rtl="0"/>
            <a:r>
              <a:rPr lang="en-US" b="0" dirty="0"/>
              <a:t>Asexual, Haploid</a:t>
            </a:r>
          </a:p>
          <a:p>
            <a:pPr algn="l" rtl="0"/>
            <a:r>
              <a:rPr lang="en-US" b="0" dirty="0"/>
              <a:t>Overlapping generations</a:t>
            </a:r>
          </a:p>
          <a:p>
            <a:pPr algn="l" rtl="0"/>
            <a:r>
              <a:rPr lang="en-US" b="0" dirty="0"/>
              <a:t>No recombination </a:t>
            </a:r>
          </a:p>
          <a:p>
            <a:pPr algn="l" rtl="0"/>
            <a:r>
              <a:rPr lang="en-US" b="0" dirty="0"/>
              <a:t>No segregation</a:t>
            </a:r>
          </a:p>
          <a:p>
            <a:pPr algn="l" rtl="0"/>
            <a:r>
              <a:rPr lang="en-US" b="0" dirty="0"/>
              <a:t>No mutations at mutator locus</a:t>
            </a:r>
          </a:p>
          <a:p>
            <a:pPr algn="l" rtl="0"/>
            <a:r>
              <a:rPr lang="en-US" b="0" dirty="0"/>
              <a:t>Environmental changes</a:t>
            </a:r>
          </a:p>
          <a:p>
            <a:pPr algn="l" rtl="0"/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57" y="1556792"/>
            <a:ext cx="545423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95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755576" y="155723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64288" y="2132856"/>
            <a:ext cx="252028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smtClean="0"/>
              <a:t>Simulation outcome:</a:t>
            </a:r>
          </a:p>
          <a:p>
            <a:r>
              <a:rPr lang="en-US" sz="2400" b="1" dirty="0" smtClean="0">
                <a:solidFill>
                  <a:schemeClr val="accent3"/>
                </a:solidFill>
              </a:rPr>
              <a:t>SIM </a:t>
            </a:r>
            <a:r>
              <a:rPr lang="en-US" sz="2400" b="1" dirty="0" smtClean="0">
                <a:solidFill>
                  <a:schemeClr val="accent3"/>
                </a:solidFill>
              </a:rPr>
              <a:t>Wins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CM  Wins</a:t>
            </a:r>
            <a:endParaRPr lang="en-US" sz="2400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1124744"/>
            <a:ext cx="553998" cy="4893647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sz="2400" b="1" dirty="0" smtClean="0"/>
              <a:t>SIM Frequency</a:t>
            </a:r>
            <a:endParaRPr lang="he-IL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59632" y="6351711"/>
            <a:ext cx="5738574" cy="461665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1">
            <a:spAutoFit/>
          </a:bodyPr>
          <a:lstStyle/>
          <a:p>
            <a:pPr algn="ctr"/>
            <a:r>
              <a:rPr lang="en-US" sz="2400" b="1" dirty="0" smtClean="0"/>
              <a:t>Generation</a:t>
            </a:r>
            <a:endParaRPr lang="he-IL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vs. CM</a:t>
            </a:r>
            <a:br>
              <a:rPr lang="en-US" dirty="0" smtClean="0"/>
            </a:br>
            <a:endParaRPr lang="he-IL" dirty="0"/>
          </a:p>
        </p:txBody>
      </p:sp>
      <p:sp>
        <p:nvSpPr>
          <p:cNvPr id="8" name="Rectangle 7"/>
          <p:cNvSpPr/>
          <p:nvPr/>
        </p:nvSpPr>
        <p:spPr>
          <a:xfrm>
            <a:off x="467544" y="836712"/>
            <a:ext cx="76709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CM: constitutive mutagenesis</a:t>
            </a:r>
            <a:br>
              <a:rPr lang="en-US" sz="2400" b="1" dirty="0">
                <a:solidFill>
                  <a:schemeClr val="tx2"/>
                </a:solidFill>
              </a:rPr>
            </a:br>
            <a:r>
              <a:rPr lang="en-US" sz="2400" b="1" dirty="0">
                <a:solidFill>
                  <a:schemeClr val="accent3"/>
                </a:solidFill>
              </a:rPr>
              <a:t>SIM: stress-induced mutagenesis</a:t>
            </a:r>
            <a:endParaRPr lang="he-IL" sz="2400" b="1" dirty="0"/>
          </a:p>
        </p:txBody>
      </p:sp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216"/>
            <a:ext cx="5791200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r>
              <a:rPr lang="en-US" dirty="0"/>
              <a:t>: </a:t>
            </a:r>
            <a:r>
              <a:rPr lang="en-US" dirty="0" smtClean="0"/>
              <a:t>Evolution of stress-induced 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/>
              <a:t>Stress-induced mutators evolve: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 smtClean="0"/>
              <a:t>asexual</a:t>
            </a:r>
            <a:r>
              <a:rPr lang="en-US" sz="2800" b="0" dirty="0" smtClean="0"/>
              <a:t> </a:t>
            </a:r>
            <a:r>
              <a:rPr lang="en-US" sz="2800" b="0" dirty="0"/>
              <a:t>populations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constant &amp; changing</a:t>
            </a:r>
            <a:r>
              <a:rPr lang="en-US" sz="2800" b="0" dirty="0"/>
              <a:t> environments</a:t>
            </a:r>
          </a:p>
          <a:p>
            <a:pPr algn="l" rtl="0"/>
            <a:endParaRPr lang="en-US" sz="2800" b="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Second order </a:t>
            </a:r>
            <a:r>
              <a:rPr lang="en-US" sz="2800" dirty="0"/>
              <a:t>selection</a:t>
            </a:r>
            <a:r>
              <a:rPr lang="en-US" sz="2800" b="0" dirty="0"/>
              <a:t> can lead to the evolution of stress-induced </a:t>
            </a:r>
            <a:r>
              <a:rPr lang="en-US" sz="2800" b="0" dirty="0" smtClean="0"/>
              <a:t>mutation in </a:t>
            </a:r>
            <a:r>
              <a:rPr lang="en-US" sz="2800" b="0" dirty="0"/>
              <a:t>asexual populations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Selection for </a:t>
            </a:r>
            <a:r>
              <a:rPr lang="en-US" sz="2800" b="0" dirty="0" err="1" smtClean="0"/>
              <a:t>evolvability</a:t>
            </a:r>
            <a:endParaRPr lang="en-US" sz="2800" b="0" dirty="0"/>
          </a:p>
          <a:p>
            <a:pPr algn="l" rtl="0"/>
            <a:endParaRPr lang="en-US" sz="2800" b="0" dirty="0"/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148064" y="220618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3224"/>
            <a:ext cx="5791200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Consequences of stress-induced 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402832" cy="4373563"/>
          </a:xfrm>
        </p:spPr>
        <p:txBody>
          <a:bodyPr>
            <a:normAutofit/>
          </a:bodyPr>
          <a:lstStyle/>
          <a:p>
            <a:pPr algn="l" rtl="0"/>
            <a:endParaRPr lang="en-US" sz="3200" dirty="0" smtClean="0"/>
          </a:p>
          <a:p>
            <a:pPr algn="l" rtl="0"/>
            <a:endParaRPr lang="en-US" sz="3200" dirty="0" smtClean="0"/>
          </a:p>
          <a:p>
            <a:pPr algn="ctr" rtl="0"/>
            <a:r>
              <a:rPr lang="en-US" sz="3200" dirty="0" smtClean="0"/>
              <a:t>What is the role of stress-induced mutagenesis in evolution?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981200" y="296970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5137608" y="235212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3352800" y="35886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1639744" y="1888290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011344" y="4071850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1704970"/>
            <a:ext cx="31448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39228" y="3252106"/>
            <a:ext cx="813572" cy="57119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867312" y="2821340"/>
            <a:ext cx="1208744" cy="86153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39228" y="2667000"/>
            <a:ext cx="2536828" cy="458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99392"/>
            <a:ext cx="7087344" cy="1371600"/>
          </a:xfrm>
        </p:spPr>
        <p:txBody>
          <a:bodyPr/>
          <a:lstStyle/>
          <a:p>
            <a:pPr rtl="0"/>
            <a:r>
              <a:rPr lang="en-US" dirty="0" smtClean="0"/>
              <a:t>Adaptive Peak </a:t>
            </a:r>
            <a:r>
              <a:rPr lang="en-US" dirty="0" smtClean="0"/>
              <a:t>shifts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150476" y="980728"/>
            <a:ext cx="677108" cy="4893647"/>
          </a:xfrm>
          <a:prstGeom prst="rect">
            <a:avLst/>
          </a:prstGeom>
          <a:noFill/>
        </p:spPr>
        <p:txBody>
          <a:bodyPr vert="vert270" wrap="square" rtlCol="1">
            <a:spAutoFit/>
          </a:bodyPr>
          <a:lstStyle/>
          <a:p>
            <a:pPr algn="ctr"/>
            <a:r>
              <a:rPr lang="en-US" sz="3200" b="1" dirty="0" smtClean="0">
                <a:latin typeface="Arial"/>
                <a:cs typeface="Arial"/>
              </a:rPr>
              <a:t>←</a:t>
            </a:r>
            <a:r>
              <a:rPr lang="en-US" sz="3200" b="1" dirty="0" smtClean="0"/>
              <a:t>Fitness→</a:t>
            </a:r>
            <a:endParaRPr lang="he-IL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028909" y="6309320"/>
            <a:ext cx="4854516" cy="584775"/>
          </a:xfrm>
          <a:prstGeom prst="rect">
            <a:avLst/>
          </a:prstGeom>
          <a:noFill/>
        </p:spPr>
        <p:txBody>
          <a:bodyPr vert="horz" wrap="square" rtlCol="1">
            <a:spAutoFit/>
          </a:bodyPr>
          <a:lstStyle/>
          <a:p>
            <a:pPr algn="ctr"/>
            <a:r>
              <a:rPr lang="en-US" sz="3200" b="1" dirty="0" smtClean="0">
                <a:latin typeface="Arial"/>
                <a:cs typeface="Arial"/>
              </a:rPr>
              <a:t>←</a:t>
            </a:r>
            <a:r>
              <a:rPr lang="en-US" sz="3200" b="1" dirty="0" smtClean="0"/>
              <a:t>Genotype→</a:t>
            </a:r>
            <a:endParaRPr lang="he-IL" sz="3200" b="1" dirty="0"/>
          </a:p>
        </p:txBody>
      </p:sp>
      <p:pic>
        <p:nvPicPr>
          <p:cNvPr id="18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521" y="116632"/>
            <a:ext cx="1225523" cy="14986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498775" y="1615233"/>
            <a:ext cx="1719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Sewall </a:t>
            </a:r>
            <a:r>
              <a:rPr lang="en-US" dirty="0" smtClean="0"/>
              <a:t>Wright0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8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7859216" cy="1371600"/>
          </a:xfrm>
        </p:spPr>
        <p:txBody>
          <a:bodyPr/>
          <a:lstStyle/>
          <a:p>
            <a:pPr rtl="0"/>
            <a:r>
              <a:rPr lang="en-US" dirty="0" smtClean="0"/>
              <a:t>SIM &amp; </a:t>
            </a:r>
            <a:r>
              <a:rPr lang="en-US" dirty="0"/>
              <a:t>Adaptive Peak </a:t>
            </a:r>
            <a:r>
              <a:rPr lang="en-US" dirty="0" smtClean="0"/>
              <a:t>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algn="l" rtl="0"/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rate</a:t>
            </a:r>
            <a:r>
              <a:rPr lang="en-US" dirty="0"/>
              <a:t/>
            </a:r>
            <a:br>
              <a:rPr lang="en-US" dirty="0"/>
            </a:br>
            <a:endParaRPr lang="he-IL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6516216" y="188640"/>
                <a:ext cx="2304256" cy="126188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atin typeface="Cambria Math"/>
                </a:endParaRPr>
              </a:p>
              <a:p>
                <a:pPr defTabSz="908834">
                  <a:defRPr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/>
                      </a:rPr>
                      <m:t>𝜈</m:t>
                    </m:r>
                  </m:oMath>
                </a14:m>
                <a:r>
                  <a:rPr lang="en-US" sz="1400" dirty="0" smtClean="0"/>
                  <a:t> – adaptation rate</a:t>
                </a:r>
              </a:p>
              <a:p>
                <a:pPr defTabSz="908834">
                  <a:defRPr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400" dirty="0" smtClean="0"/>
                  <a:t> – mutation rate increase</a:t>
                </a:r>
                <a:endParaRPr lang="en-US" sz="2400" dirty="0" smtClean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188640"/>
                <a:ext cx="2304256" cy="126188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467544" y="869811"/>
            <a:ext cx="5526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CM: constitutive mutagenesis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accent3"/>
                </a:solidFill>
              </a:rPr>
              <a:t>SIM: stress-induced mutagenesis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orkspace\ruggedsim\manuscript\ram_f4_ER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75" y="1412776"/>
            <a:ext cx="68580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dirty="0" smtClean="0"/>
              <a:t>trade-off:</a:t>
            </a:r>
            <a:br>
              <a:rPr lang="en-US" dirty="0" smtClean="0"/>
            </a:br>
            <a:r>
              <a:rPr lang="en-US" dirty="0" smtClean="0"/>
              <a:t>adaptability &amp; adaptedness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91264" cy="4373563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Evolution of stress-induced mutagenesis:</a:t>
            </a:r>
          </a:p>
          <a:p>
            <a:pPr lvl="1" indent="0" algn="l" rtl="0">
              <a:buNone/>
            </a:pPr>
            <a:r>
              <a:rPr lang="en-US" sz="2800" dirty="0" smtClean="0"/>
              <a:t>SIM can evolve due to 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order selection</a:t>
            </a:r>
          </a:p>
          <a:p>
            <a:pPr lvl="1" indent="0" algn="l" rtl="0">
              <a:buNone/>
            </a:pPr>
            <a:r>
              <a:rPr lang="en-US" sz="2800" dirty="0" smtClean="0"/>
              <a:t>In constant and changing environments</a:t>
            </a:r>
          </a:p>
          <a:p>
            <a:pPr algn="l" rtl="0"/>
            <a:endParaRPr lang="en-US" sz="2800" dirty="0" smtClean="0">
              <a:solidFill>
                <a:schemeClr val="tx2"/>
              </a:solidFill>
            </a:endParaRPr>
          </a:p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Consequences of stress-induced mutagenesis:</a:t>
            </a:r>
          </a:p>
          <a:p>
            <a:pPr lvl="1" indent="0" algn="l" rtl="0">
              <a:buNone/>
            </a:pPr>
            <a:r>
              <a:rPr lang="en-US" sz="2800" dirty="0" smtClean="0"/>
              <a:t>Breaks the trade-off between </a:t>
            </a:r>
            <a:r>
              <a:rPr lang="en-US" sz="2800" i="1" dirty="0" smtClean="0"/>
              <a:t>adaptability </a:t>
            </a:r>
            <a:r>
              <a:rPr lang="en-US" sz="2800" dirty="0" smtClean="0"/>
              <a:t>and </a:t>
            </a:r>
            <a:r>
              <a:rPr lang="en-US" sz="2800" i="1" dirty="0" smtClean="0"/>
              <a:t>adaptedness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Talk Overview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72744"/>
          </a:xfrm>
        </p:spPr>
        <p:txBody>
          <a:bodyPr>
            <a:normAutofit/>
          </a:bodyPr>
          <a:lstStyle/>
          <a:p>
            <a:pPr marL="742950" indent="-742950" algn="l" rtl="0">
              <a:buFont typeface="+mj-lt"/>
              <a:buAutoNum type="arabicPeriod"/>
            </a:pPr>
            <a:r>
              <a:rPr lang="en-US" sz="3600" b="0" dirty="0" smtClean="0"/>
              <a:t>Mutation rate variability</a:t>
            </a:r>
          </a:p>
          <a:p>
            <a:pPr marL="742950" indent="-742950" algn="l" rtl="0">
              <a:buFont typeface="+mj-lt"/>
              <a:buAutoNum type="arabicPeriod"/>
            </a:pPr>
            <a:r>
              <a:rPr lang="en-US" sz="3600" b="0" dirty="0" smtClean="0"/>
              <a:t>Stress-induced mutagenesis</a:t>
            </a:r>
          </a:p>
          <a:p>
            <a:pPr marL="742950" indent="-742950" algn="l" rtl="0">
              <a:buFont typeface="+mj-lt"/>
              <a:buAutoNum type="arabicPeriod"/>
            </a:pPr>
            <a:r>
              <a:rPr lang="en-US" sz="3600" b="0" dirty="0" smtClean="0"/>
              <a:t>Evolution of stress-induced mutagenesis</a:t>
            </a:r>
          </a:p>
          <a:p>
            <a:pPr marL="742950" indent="-742950" algn="l" rtl="0">
              <a:buFont typeface="+mj-lt"/>
              <a:buAutoNum type="arabicPeriod"/>
            </a:pPr>
            <a:r>
              <a:rPr lang="en-US" sz="3600" b="0" dirty="0" smtClean="0"/>
              <a:t>Consequences of stress-induced mutagenesis</a:t>
            </a:r>
          </a:p>
        </p:txBody>
      </p:sp>
    </p:spTree>
    <p:extLst>
      <p:ext uri="{BB962C8B-B14F-4D97-AF65-F5344CB8AC3E}">
        <p14:creationId xmlns:p14="http://schemas.microsoft.com/office/powerpoint/2010/main" val="292420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Acknowledgments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45934" y="1772816"/>
            <a:ext cx="2112369" cy="1296144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Foundation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3187" y="1700808"/>
            <a:ext cx="4536504" cy="196977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sz="2400" dirty="0" smtClean="0"/>
              <a:t>Uri </a:t>
            </a:r>
            <a:r>
              <a:rPr lang="en-US" sz="2400" dirty="0" err="1" smtClean="0"/>
              <a:t>Obolski</a:t>
            </a:r>
            <a:endParaRPr lang="en-US" sz="2400" dirty="0" smtClean="0"/>
          </a:p>
          <a:p>
            <a:pPr algn="l" rtl="0"/>
            <a:r>
              <a:rPr lang="en-US" sz="2400" dirty="0" smtClean="0"/>
              <a:t>Ariel </a:t>
            </a:r>
            <a:r>
              <a:rPr lang="en-US" sz="2400" dirty="0" err="1" smtClean="0"/>
              <a:t>Guiejman</a:t>
            </a:r>
            <a:endParaRPr lang="en-US" sz="2400" dirty="0" smtClean="0"/>
          </a:p>
          <a:p>
            <a:pPr algn="l" rtl="0"/>
            <a:r>
              <a:rPr lang="en-US" sz="2400" dirty="0" err="1" smtClean="0"/>
              <a:t>Eyal</a:t>
            </a:r>
            <a:r>
              <a:rPr lang="en-US" sz="2400" dirty="0" smtClean="0"/>
              <a:t> Zinger</a:t>
            </a:r>
          </a:p>
          <a:p>
            <a:pPr algn="l" rtl="0"/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13187" y="4780309"/>
            <a:ext cx="4913312" cy="1384995"/>
            <a:chOff x="1026840" y="5356373"/>
            <a:chExt cx="4913312" cy="1384995"/>
          </a:xfrm>
        </p:grpSpPr>
        <p:pic>
          <p:nvPicPr>
            <p:cNvPr id="14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</a:t>
              </a:r>
              <a:r>
                <a:rPr lang="en-US" sz="2800" b="1" dirty="0" smtClean="0"/>
                <a:t>www.yoavram.com</a:t>
              </a:r>
              <a:endParaRPr lang="he-IL" sz="2800" b="1" dirty="0"/>
            </a:p>
          </p:txBody>
        </p:sp>
      </p:grpSp>
      <p:sp>
        <p:nvSpPr>
          <p:cNvPr id="18" name="Title 1"/>
          <p:cNvSpPr txBox="1">
            <a:spLocks/>
          </p:cNvSpPr>
          <p:nvPr/>
        </p:nvSpPr>
        <p:spPr>
          <a:xfrm>
            <a:off x="467544" y="3353544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 smtClean="0"/>
              <a:t>Contact</a:t>
            </a:r>
            <a:endParaRPr lang="he-IL" dirty="0"/>
          </a:p>
        </p:txBody>
      </p:sp>
      <p:pic>
        <p:nvPicPr>
          <p:cNvPr id="1026" name="Picture 2" descr="D:\projects\sim\presentation\mary_curi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249120"/>
            <a:ext cx="129219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projects\sim\presentation\isf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944" y="4869320"/>
            <a:ext cx="168245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99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mutation </a:t>
            </a:r>
            <a:r>
              <a:rPr lang="en-US" dirty="0" smtClean="0"/>
              <a:t>rates  Variability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Between species</a:t>
            </a:r>
          </a:p>
          <a:p>
            <a:pPr algn="l" rtl="0"/>
            <a:r>
              <a:rPr lang="en-US" b="0" dirty="0" smtClean="0"/>
              <a:t>Average # of </a:t>
            </a:r>
            <a:r>
              <a:rPr lang="en-US" b="0" i="1" dirty="0" smtClean="0"/>
              <a:t>measurable</a:t>
            </a:r>
            <a:r>
              <a:rPr lang="en-US" b="0" dirty="0" smtClean="0"/>
              <a:t> mutations 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43808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9384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70573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rates Variability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59216" cy="43735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chemeClr val="tx2"/>
                </a:solidFill>
              </a:rPr>
              <a:t>Within species</a:t>
            </a:r>
            <a:endParaRPr lang="en-US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Mutation rate in 69 natural populations of </a:t>
            </a:r>
            <a:r>
              <a:rPr lang="en-US" b="0" i="1" dirty="0" smtClean="0"/>
              <a:t>E. coli</a:t>
            </a:r>
            <a:r>
              <a:rPr lang="en-US" b="0" dirty="0" smtClean="0"/>
              <a:t> </a:t>
            </a:r>
            <a:r>
              <a:rPr lang="en-US" sz="2400" b="0" dirty="0" smtClean="0"/>
              <a:t> </a:t>
            </a:r>
            <a:r>
              <a:rPr lang="en-US" sz="1200" b="0" dirty="0" err="1" smtClean="0"/>
              <a:t>Matic</a:t>
            </a:r>
            <a:r>
              <a:rPr lang="en-US" sz="1200" b="0" dirty="0" smtClean="0"/>
              <a:t> et al. 1997</a:t>
            </a:r>
            <a:endParaRPr lang="he-IL" sz="12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562577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rates Variability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chemeClr val="tx2"/>
                </a:solidFill>
              </a:rPr>
              <a:t>Within </a:t>
            </a:r>
            <a:r>
              <a:rPr lang="en-US" dirty="0" smtClean="0">
                <a:solidFill>
                  <a:schemeClr val="tx2"/>
                </a:solidFill>
              </a:rPr>
              <a:t>individuals</a:t>
            </a:r>
          </a:p>
          <a:p>
            <a:pPr algn="l" rtl="0"/>
            <a:r>
              <a:rPr lang="en-US" b="0" dirty="0" smtClean="0"/>
              <a:t>DNA polymerase error </a:t>
            </a:r>
            <a:r>
              <a:rPr lang="en-US" b="0" dirty="0" smtClean="0"/>
              <a:t>rate</a:t>
            </a:r>
            <a:r>
              <a:rPr lang="en-US" b="0" dirty="0"/>
              <a:t> </a:t>
            </a:r>
            <a:r>
              <a:rPr lang="en-US" b="0" dirty="0" smtClean="0"/>
              <a:t> </a:t>
            </a:r>
            <a:r>
              <a:rPr lang="en-US" sz="1400" b="0" dirty="0" smtClean="0"/>
              <a:t>Lynch </a:t>
            </a:r>
            <a:r>
              <a:rPr lang="en-US" sz="1400" b="0" dirty="0" smtClean="0"/>
              <a:t>2011</a:t>
            </a:r>
            <a:endParaRPr lang="he-IL" sz="1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771636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042792" cy="4373563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</a:t>
            </a:r>
            <a:r>
              <a:rPr lang="en-US" b="0" dirty="0" smtClean="0"/>
              <a:t>polymerase </a:t>
            </a:r>
            <a:r>
              <a:rPr lang="en-US" b="0" dirty="0" smtClean="0"/>
              <a:t>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60275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50912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54722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20486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4168" y="454722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1988840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he-IL" dirty="0" smtClean="0"/>
              <a:t>	</a:t>
            </a:r>
            <a:r>
              <a:rPr lang="en-US" dirty="0" smtClean="0"/>
              <a:t>      Evidence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</a:t>
            </a:r>
            <a:r>
              <a:rPr lang="he-IL" dirty="0"/>
              <a:t> </a:t>
            </a:r>
            <a:r>
              <a:rPr lang="en-US" dirty="0"/>
              <a:t>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Selection against generation of deleterious mutations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" y="836712"/>
            <a:ext cx="8097217" cy="472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460466" y="5264040"/>
                <a:ext cx="81439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  - number </a:t>
                </a:r>
                <a:r>
                  <a:rPr lang="en-US" dirty="0"/>
                  <a:t>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 - frequency</a:t>
                </a:r>
                <a:r>
                  <a:rPr lang="en-US" dirty="0"/>
                  <a:t>	</a:t>
                </a:r>
                <a:r>
                  <a:rPr lang="en-US" dirty="0" smtClean="0"/>
                  <a:t>		</a:t>
                </a:r>
                <a:r>
                  <a:rPr lang="el-GR" i="1" dirty="0">
                    <a:solidFill>
                      <a:srgbClr val="C00000"/>
                    </a:solidFill>
                  </a:rPr>
                  <a:t>δ</a:t>
                </a:r>
                <a:r>
                  <a:rPr lang="en-US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mutation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- fitness 			</a:t>
                </a:r>
                <a:r>
                  <a:rPr lang="el-GR" dirty="0" smtClean="0">
                    <a:solidFill>
                      <a:srgbClr val="0070C0"/>
                    </a:solidFill>
                  </a:rPr>
                  <a:t>β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- beneficial mutation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- mutation probability</a:t>
                </a:r>
                <a:endParaRPr 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6" y="5264040"/>
                <a:ext cx="8143982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225" t="-2551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72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6876256" y="483826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39472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Constant </a:t>
            </a:r>
            <a:r>
              <a:rPr lang="he-IL" dirty="0" smtClean="0"/>
              <a:t> </a:t>
            </a:r>
            <a:r>
              <a:rPr lang="en-US" dirty="0" smtClean="0"/>
              <a:t>environment: </a:t>
            </a:r>
            <a:r>
              <a:rPr lang="en-US" dirty="0"/>
              <a:t>Mutation-Selection </a:t>
            </a:r>
            <a:r>
              <a:rPr lang="en-US" dirty="0" smtClean="0"/>
              <a:t>Balance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52600"/>
                <a:ext cx="7620000" cy="4916760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28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b="0" i="1">
                          <a:latin typeface="Cambria Math"/>
                        </a:rPr>
                        <m:t>=</m:t>
                      </m:r>
                      <m:r>
                        <a:rPr lang="en-US" sz="2800" b="0" i="1">
                          <a:latin typeface="Cambria Math"/>
                        </a:rPr>
                        <m:t>𝑠𝑖𝑔𝑛</m:t>
                      </m:r>
                      <m:r>
                        <a:rPr lang="en-US" sz="2800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lvl="0" algn="ctr" rtl="0"/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lvl="0" algn="ctr" rtl="0"/>
                <a:r>
                  <a:rPr lang="en-US" sz="3200" dirty="0" smtClean="0">
                    <a:solidFill>
                      <a:prstClr val="black"/>
                    </a:solidFill>
                  </a:rPr>
                  <a:t>“</a:t>
                </a:r>
                <a:r>
                  <a:rPr lang="en-US" sz="3200" dirty="0">
                    <a:solidFill>
                      <a:prstClr val="black"/>
                    </a:solidFill>
                  </a:rPr>
                  <a:t>Increasing the mutation rate of </a:t>
                </a:r>
                <a:r>
                  <a:rPr lang="en-US" sz="3200" dirty="0" smtClean="0">
                    <a:solidFill>
                      <a:prstClr val="black"/>
                    </a:solidFill>
                  </a:rPr>
                  <a:t>unfit individuals increases </a:t>
                </a:r>
                <a:r>
                  <a:rPr lang="en-US" sz="3200" dirty="0">
                    <a:solidFill>
                      <a:prstClr val="black"/>
                    </a:solidFill>
                  </a:rPr>
                  <a:t>the population mean fitness</a:t>
                </a:r>
                <a:r>
                  <a:rPr lang="en-US" sz="3200" dirty="0" smtClean="0">
                    <a:solidFill>
                      <a:prstClr val="black"/>
                    </a:solidFill>
                  </a:rPr>
                  <a:t>”</a:t>
                </a: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52600"/>
                <a:ext cx="7620000" cy="4916760"/>
              </a:xfrm>
              <a:blipFill rotWithShape="1">
                <a:blip r:embed="rId3"/>
                <a:stretch>
                  <a:fillRect l="-1600" t="-1241" r="-1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07504" y="5517232"/>
                <a:ext cx="367240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  - number </a:t>
                </a:r>
                <a:r>
                  <a:rPr lang="en-US" dirty="0"/>
                  <a:t>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- fitness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i="1" dirty="0" smtClean="0">
                    <a:latin typeface="Cambria Math"/>
                  </a:rPr>
                  <a:t>   </a:t>
                </a:r>
                <a:r>
                  <a:rPr lang="en-US" dirty="0" smtClean="0"/>
                  <a:t>- population </a:t>
                </a:r>
                <a:r>
                  <a:rPr lang="en-US" dirty="0"/>
                  <a:t>mean fitness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- mutation probability</a:t>
                </a:r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5517232"/>
                <a:ext cx="3672408" cy="1200329"/>
              </a:xfrm>
              <a:prstGeom prst="rect">
                <a:avLst/>
              </a:prstGeom>
              <a:blipFill rotWithShape="1">
                <a:blip r:embed="rId4"/>
                <a:stretch>
                  <a:fillRect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529</TotalTime>
  <Words>567</Words>
  <Application>Microsoft Office PowerPoint</Application>
  <PresentationFormat>On-screen Show (4:3)</PresentationFormat>
  <Paragraphs>165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Essential</vt:lpstr>
      <vt:lpstr> The population genetics  of  StRESS-induced Mutation </vt:lpstr>
      <vt:lpstr>Talk Overview</vt:lpstr>
      <vt:lpstr>mutation rates  Variability </vt:lpstr>
      <vt:lpstr>mutation rates Variability </vt:lpstr>
      <vt:lpstr>mutation rates Variability </vt:lpstr>
      <vt:lpstr>Stress-induced mutagenesis</vt:lpstr>
      <vt:lpstr>       Evidence</vt:lpstr>
      <vt:lpstr>Constant  environment</vt:lpstr>
      <vt:lpstr>Constant  environment: Mutation-Selection Balance</vt:lpstr>
      <vt:lpstr>changing environments</vt:lpstr>
      <vt:lpstr>Changing environments</vt:lpstr>
      <vt:lpstr>SIM vs. CM </vt:lpstr>
      <vt:lpstr>Summary: Evolution of stress-induced mutagenesis</vt:lpstr>
      <vt:lpstr>Consequences of stress-induced mutagenesis</vt:lpstr>
      <vt:lpstr>Adaptive Peak shifts</vt:lpstr>
      <vt:lpstr>SIM &amp; Adaptive Peak shifts</vt:lpstr>
      <vt:lpstr>Adaptation rate </vt:lpstr>
      <vt:lpstr>SIM Breaks the trade-off: adaptability &amp; adaptedness</vt:lpstr>
      <vt:lpstr>Conclusions</vt:lpstr>
      <vt:lpstr>Acknowledgments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51</cp:revision>
  <dcterms:created xsi:type="dcterms:W3CDTF">2013-10-16T06:44:56Z</dcterms:created>
  <dcterms:modified xsi:type="dcterms:W3CDTF">2014-05-25T08:48:38Z</dcterms:modified>
</cp:coreProperties>
</file>